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handoutMasterIdLst>
    <p:handoutMasterId r:id="rId35"/>
  </p:handoutMasterIdLst>
  <p:sldIdLst>
    <p:sldId id="256" r:id="rId2"/>
    <p:sldId id="273" r:id="rId3"/>
    <p:sldId id="291" r:id="rId4"/>
    <p:sldId id="292" r:id="rId5"/>
    <p:sldId id="294" r:id="rId6"/>
    <p:sldId id="293" r:id="rId7"/>
    <p:sldId id="295" r:id="rId8"/>
    <p:sldId id="263" r:id="rId9"/>
    <p:sldId id="264" r:id="rId10"/>
    <p:sldId id="265" r:id="rId11"/>
    <p:sldId id="266" r:id="rId12"/>
    <p:sldId id="268" r:id="rId13"/>
    <p:sldId id="274" r:id="rId14"/>
    <p:sldId id="267" r:id="rId15"/>
    <p:sldId id="269" r:id="rId16"/>
    <p:sldId id="270" r:id="rId17"/>
    <p:sldId id="276" r:id="rId18"/>
    <p:sldId id="272" r:id="rId19"/>
    <p:sldId id="275" r:id="rId20"/>
    <p:sldId id="278" r:id="rId21"/>
    <p:sldId id="277" r:id="rId22"/>
    <p:sldId id="279" r:id="rId23"/>
    <p:sldId id="280" r:id="rId24"/>
    <p:sldId id="289" r:id="rId25"/>
    <p:sldId id="290" r:id="rId26"/>
    <p:sldId id="282" r:id="rId27"/>
    <p:sldId id="281" r:id="rId28"/>
    <p:sldId id="283" r:id="rId29"/>
    <p:sldId id="271" r:id="rId30"/>
    <p:sldId id="28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3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1A6F4-1889-42CB-90C7-014A9909AD12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09228-5F10-4254-879C-12D3CAA24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4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049852-E018-4C78-9F35-F26AD2A7FAE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3FE5F92-29C9-4DD2-BA9A-5D1A295DC5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jp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164080" cy="1063752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3276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2353"/>
            <a:ext cx="8229600" cy="1527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VITUS MARINE </a:t>
            </a:r>
            <a:r>
              <a:rPr lang="en-US" dirty="0" smtClean="0"/>
              <a:t>LLC </a:t>
            </a:r>
            <a:br>
              <a:rPr lang="en-US" dirty="0" smtClean="0"/>
            </a:br>
            <a:r>
              <a:rPr lang="en-US" dirty="0" smtClean="0"/>
              <a:t>OPERATING ENVIRONMENT</a:t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7620000" cy="39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T/V RENDA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35,000 BBL or 1,500,000 gal. capacity  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ce Classed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Renovated in 2010 to </a:t>
            </a:r>
            <a:r>
              <a:rPr lang="en-US" dirty="0" smtClean="0">
                <a:solidFill>
                  <a:srgbClr val="FFFFFF"/>
                </a:solidFill>
              </a:rPr>
              <a:t>a </a:t>
            </a:r>
            <a:r>
              <a:rPr lang="en-US" dirty="0" smtClean="0">
                <a:solidFill>
                  <a:srgbClr val="FFFFFF"/>
                </a:solidFill>
              </a:rPr>
              <a:t>double </a:t>
            </a:r>
            <a:r>
              <a:rPr lang="en-US" dirty="0" smtClean="0">
                <a:solidFill>
                  <a:srgbClr val="FFFFFF"/>
                </a:solidFill>
              </a:rPr>
              <a:t>hull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Previous US Voyages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Knowledgeable Owners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Immediately Available </a:t>
            </a:r>
          </a:p>
          <a:p>
            <a:pPr marL="320040" lvl="1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3075" name="Picture 3" descr="V:\PHOTOGRAPHY\RENDA Nome Ops Jan 2012\Pictures\Photos\14427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26765" b="1"/>
          <a:stretch/>
        </p:blipFill>
        <p:spPr bwMode="auto">
          <a:xfrm>
            <a:off x="1600200" y="4343400"/>
            <a:ext cx="5902948" cy="22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3124200"/>
          </a:xfrm>
        </p:spPr>
        <p:txBody>
          <a:bodyPr>
            <a:normAutofit lnSpcReduction="10000"/>
          </a:bodyPr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By early December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Draft Supply Contract in front of Sitnasuak (BFI)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USCG, Alaska Marine Pilots, ADEC, etc.,  </a:t>
            </a:r>
            <a:r>
              <a:rPr lang="en-US" dirty="0" smtClean="0">
                <a:solidFill>
                  <a:srgbClr val="FFFFFF"/>
                </a:solidFill>
              </a:rPr>
              <a:t>approached </a:t>
            </a:r>
            <a:r>
              <a:rPr lang="en-US" dirty="0" smtClean="0">
                <a:solidFill>
                  <a:srgbClr val="FFFFFF"/>
                </a:solidFill>
              </a:rPr>
              <a:t>prior to contract </a:t>
            </a:r>
            <a:r>
              <a:rPr lang="en-US" dirty="0" smtClean="0">
                <a:solidFill>
                  <a:srgbClr val="FFFFFF"/>
                </a:solidFill>
              </a:rPr>
              <a:t> execution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By Mid-December </a:t>
            </a:r>
          </a:p>
          <a:p>
            <a:pPr lvl="1">
              <a:buClr>
                <a:srgbClr val="FFFFFF"/>
              </a:buClr>
            </a:pP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was on Charter to Vitus Marine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Planned routing: </a:t>
            </a:r>
          </a:p>
          <a:p>
            <a:pPr lvl="3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Vladivostok to loading point (Korea &amp; Japan) to </a:t>
            </a:r>
            <a:r>
              <a:rPr lang="en-US" dirty="0" smtClean="0">
                <a:solidFill>
                  <a:srgbClr val="FFFFFF"/>
                </a:solidFill>
              </a:rPr>
              <a:t>Nome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00600"/>
            <a:ext cx="8686800" cy="17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Initial Plan: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Vladivostok to </a:t>
            </a:r>
            <a:r>
              <a:rPr lang="en-US" dirty="0" err="1" smtClean="0">
                <a:solidFill>
                  <a:srgbClr val="FFFFFF"/>
                </a:solidFill>
              </a:rPr>
              <a:t>Yeosu</a:t>
            </a:r>
            <a:r>
              <a:rPr lang="en-US" dirty="0" smtClean="0">
                <a:solidFill>
                  <a:srgbClr val="FFFFFF"/>
                </a:solidFill>
              </a:rPr>
              <a:t>, Korea – load ULSD#1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Then to Japan to load UNL Gas</a:t>
            </a:r>
          </a:p>
          <a:p>
            <a:pPr lvl="2">
              <a:buClr>
                <a:srgbClr val="FFFFFF"/>
              </a:buClr>
            </a:pP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too small to dock in Japan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Lighterage barge reserved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Large storm in Sea of Japan, 4-5 days delay.  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Jones Act waiver requested &amp; APPROVED	</a:t>
            </a:r>
          </a:p>
          <a:p>
            <a:pPr lvl="1">
              <a:buClr>
                <a:srgbClr val="FFFFFF"/>
              </a:buClr>
            </a:pPr>
            <a:r>
              <a:rPr lang="en-US" dirty="0" err="1">
                <a:solidFill>
                  <a:srgbClr val="FFFFFF"/>
                </a:solidFill>
              </a:rPr>
              <a:t>Renda</a:t>
            </a:r>
            <a:r>
              <a:rPr lang="en-US" dirty="0">
                <a:solidFill>
                  <a:srgbClr val="FFFFFF"/>
                </a:solidFill>
              </a:rPr>
              <a:t> Arrived in Dutch Harbor Early January 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Load UNL Gas in Dutch Harbor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Then on to Nome	</a:t>
            </a:r>
          </a:p>
          <a:p>
            <a:pPr lvl="1"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4098" name="Picture 2" descr="V:\PHOTOGRAPHY\RENDA Nome Ops Jan 2012\Pictures\Photos\PEHDA and Alex Healy 003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10200"/>
            <a:ext cx="6477000" cy="13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Renda Rou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0"/>
            <a:ext cx="8523110" cy="4061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Why did the USCG help?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Semper </a:t>
            </a:r>
            <a:r>
              <a:rPr lang="en-US" dirty="0" err="1" smtClean="0">
                <a:solidFill>
                  <a:srgbClr val="FFFFFF"/>
                </a:solidFill>
              </a:rPr>
              <a:t>Paratus</a:t>
            </a:r>
            <a:r>
              <a:rPr lang="en-US" dirty="0" smtClean="0">
                <a:solidFill>
                  <a:srgbClr val="FFFFFF"/>
                </a:solidFill>
              </a:rPr>
              <a:t> – “Always Ready”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USCG Mission:  “to facilitate </a:t>
            </a:r>
            <a:r>
              <a:rPr lang="en-US" dirty="0" smtClean="0">
                <a:solidFill>
                  <a:srgbClr val="FFFFFF"/>
                </a:solidFill>
              </a:rPr>
              <a:t>commerce”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Qualified </a:t>
            </a:r>
            <a:r>
              <a:rPr lang="en-US" dirty="0" smtClean="0">
                <a:solidFill>
                  <a:srgbClr val="FFFFFF"/>
                </a:solidFill>
              </a:rPr>
              <a:t>staff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and resources at the ready. 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When asked, they were “Very Excited” to help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026" name="Picture 2" descr="V:\PHOTOGRAPHY\RENDA Nome Ops Jan 2012\Pictures\RENDA loading gas in Dutch Harbor\PEHDA and Alex Healy 004 - cropp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33" y="3733800"/>
            <a:ext cx="7162800" cy="27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Was all of this really necessary?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Not immediately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ADEC inventoried all bulk storage in Nome – Not enough to last the winter.  Run-out in March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Initial discussions were of Flying the necessary fuel &amp; gas in  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BFI wanted to give Vitus Marine a shot knowing that the resupply by air option was always there &amp; ready </a:t>
            </a:r>
          </a:p>
          <a:p>
            <a:pPr lvl="2"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5122" name="Picture 2" descr="V:\PHOTOGRAPHY\RENDA Nome Ops Jan 2012\Pictures\Stacey's Renda Favorites\BFI Tanks Midn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0"/>
            <a:ext cx="5334000" cy="21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28194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Biggest Challenges: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VERY HIGH PROFILE – Safety &amp; Prevention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VERY </a:t>
            </a:r>
            <a:r>
              <a:rPr lang="en-US" dirty="0" smtClean="0">
                <a:solidFill>
                  <a:srgbClr val="FFFFFF"/>
                </a:solidFill>
              </a:rPr>
              <a:t>COLD Winter &amp; wind chill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Language Barrier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Vessel Time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</a:rPr>
              <a:t>Ice </a:t>
            </a:r>
            <a:r>
              <a:rPr lang="en-US" dirty="0" smtClean="0">
                <a:solidFill>
                  <a:srgbClr val="FFFFFF"/>
                </a:solidFill>
              </a:rPr>
              <a:t>Conditions</a:t>
            </a: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Ice up to 3 FT </a:t>
            </a:r>
            <a:r>
              <a:rPr lang="en-US" dirty="0" smtClean="0">
                <a:solidFill>
                  <a:srgbClr val="FFFFFF"/>
                </a:solidFill>
              </a:rPr>
              <a:t>thick &amp; ridges 7-10 FT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Expectations</a:t>
            </a:r>
            <a:endParaRPr lang="en-US" dirty="0" smtClean="0">
              <a:solidFill>
                <a:srgbClr val="FFFFFF"/>
              </a:solidFill>
            </a:endParaRP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Of the </a:t>
            </a: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endParaRPr lang="en-US" dirty="0" smtClean="0">
              <a:solidFill>
                <a:srgbClr val="FFFFFF"/>
              </a:solidFill>
            </a:endParaRPr>
          </a:p>
          <a:p>
            <a:pPr lvl="2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Of the USCG &amp; Healy</a:t>
            </a:r>
            <a:endParaRPr lang="en-US" dirty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endParaRPr lang="en-US" dirty="0" smtClean="0">
              <a:solidFill>
                <a:srgbClr val="FFFFFF"/>
              </a:solidFill>
            </a:endParaRPr>
          </a:p>
          <a:p>
            <a:pPr marL="320040" lvl="1" indent="0">
              <a:buClr>
                <a:srgbClr val="FFFFFF"/>
              </a:buClr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7200"/>
            <a:ext cx="8805081" cy="23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6146" name="Picture 2" descr="C:\Users\Cameron Libby\Desktop\ANC Air Cargo\Slideshow\Renda &amp; Hea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010400" cy="50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8194" name="Picture 2" descr="C:\Users\Cameron Libby\Desktop\ANC Air Cargo\Slideshow\Follow m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29413" cy="504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7170" name="Picture 2" descr="C:\Users\Cameron Libby\Desktop\ANC Air Cargo\Slideshow\On Healy's t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14" y="1368552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47800"/>
            <a:ext cx="5788221" cy="4572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447800"/>
            <a:ext cx="426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Western Alaska Coastal Waters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Tributary Rivers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Lakes, Bays &amp; Sounds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Open Ocean 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Few Aids to Navigation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Severe Weather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Few Ports or Harbors</a:t>
            </a: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Ice…..Lots of it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9218" name="Picture 2" descr="C:\Users\Cameron Libby\Desktop\ANC Air Cargo\Slideshow\Brash 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S5000665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524000"/>
            <a:ext cx="7086600" cy="51595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0242" name="Picture 2" descr="C:\Users\Cameron Libby\Desktop\ANC Air Cargo\Slideshow\Typical Ice S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19434"/>
            <a:ext cx="6869113" cy="513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1266" name="Picture 2" descr="C:\Users\Cameron Libby\Desktop\ANC Air Cargo\Slideshow\Conditions outside of the Nome Harb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8534400" cy="2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86468"/>
            <a:ext cx="2438400" cy="49560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Depth at Breakwater Entrance?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Could the RENDA Break Free Unaided?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Prevailing Currents &amp; Ice Behavior?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026" name="Picture 2" descr="C:\Users\Cameron Libby\Desktop\ANC Air Cargo\Slideshow\nome_20Jan_Current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01534"/>
            <a:ext cx="6099564" cy="51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0792"/>
            <a:ext cx="8305800" cy="466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2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2290" name="Picture 2" descr="C:\Users\Cameron Libby\Desktop\ANC Air Cargo\Slideshow\IMG_3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7" y="1599698"/>
            <a:ext cx="7338060" cy="48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4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3314" name="Picture 2" descr="C:\Users\Cameron Libby\Desktop\ANC Air Cargo\Slideshow\RENDA pumping at sunset Jan 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8" y="1676400"/>
            <a:ext cx="3682603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Cameron Libby\Desktop\ANC Air Cargo\Slideshow\over 2,000' of ho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41" y="2133600"/>
            <a:ext cx="5022851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Cameron Libby\Desktop\ANC Air Cargo\Slideshow\Healy in Nome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66455"/>
            <a:ext cx="8229600" cy="46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Healy &amp; </a:t>
            </a: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arrived Nome Jan 14, 2012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LOTS of support and cooperation in Nome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Draft restrictions of the </a:t>
            </a:r>
            <a:r>
              <a:rPr lang="en-US" dirty="0" smtClean="0">
                <a:solidFill>
                  <a:srgbClr val="FFFFFF"/>
                </a:solidFill>
              </a:rPr>
              <a:t>Healy &amp; hose length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unable to get closer under own power</a:t>
            </a:r>
          </a:p>
          <a:p>
            <a:pPr>
              <a:buClr>
                <a:srgbClr val="FFFFFF"/>
              </a:buClr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Transfer complete – just over 40 hours</a:t>
            </a:r>
            <a:endParaRPr lang="en-US" dirty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Healy &amp; </a:t>
            </a: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departed Nome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Jan 21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Started the trek south</a:t>
            </a:r>
          </a:p>
          <a:p>
            <a:pPr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026" name="Picture 2" descr="V:\PHOTOGRAPHY\RENDA Nome Ops Jan 2012\Pictures\Pictures from Vladivostok\DSC_0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895600" cy="18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6" y="1490330"/>
            <a:ext cx="5807137" cy="457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524000"/>
            <a:ext cx="411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Tidal Influences Rarely ‘By the Book’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Silt and Sand Dynamics Pervasive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Coastal Shallows Extend for Miles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Currents &amp; Tides Influenced by Winds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Unimproved Beach Landings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Limited Coast Guard Presence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Southbound journey encountered about 100 additional miles of ice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Strong North winds stretched the ice south</a:t>
            </a:r>
          </a:p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By Early February Healy was in open water headed to Seattle &amp; </a:t>
            </a: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to Vladivostok.  </a:t>
            </a:r>
          </a:p>
          <a:p>
            <a:pPr>
              <a:buClr>
                <a:srgbClr val="FFFFFF"/>
              </a:buClr>
            </a:pPr>
            <a:r>
              <a:rPr lang="en-US" dirty="0" err="1" smtClean="0">
                <a:solidFill>
                  <a:srgbClr val="FFFFFF"/>
                </a:solidFill>
              </a:rPr>
              <a:t>Renda</a:t>
            </a:r>
            <a:r>
              <a:rPr lang="en-US" dirty="0" smtClean="0">
                <a:solidFill>
                  <a:srgbClr val="FFFFFF"/>
                </a:solidFill>
              </a:rPr>
              <a:t> off charter on Feb 11.  </a:t>
            </a:r>
          </a:p>
          <a:p>
            <a:pPr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15362" name="Picture 2" descr="V:\PHOTOGRAPHY\RENDA Nome Ops Jan 2012\Pictures\3rd party pics\renda and healy bering S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23703"/>
            <a:ext cx="2971800" cy="28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Clr>
                <a:srgbClr val="FFFFFF"/>
              </a:buClr>
            </a:pPr>
            <a:r>
              <a:rPr lang="en-US" sz="5100" dirty="0" smtClean="0">
                <a:solidFill>
                  <a:srgbClr val="FFFFFF"/>
                </a:solidFill>
              </a:rPr>
              <a:t>A very special thank you to:  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Alaska </a:t>
            </a:r>
            <a:r>
              <a:rPr lang="en-US" dirty="0" err="1" smtClean="0">
                <a:solidFill>
                  <a:srgbClr val="FFFFFF"/>
                </a:solidFill>
              </a:rPr>
              <a:t>Chadux</a:t>
            </a:r>
            <a:r>
              <a:rPr lang="en-US" dirty="0" smtClean="0">
                <a:solidFill>
                  <a:srgbClr val="FFFFFF"/>
                </a:solidFill>
              </a:rPr>
              <a:t> Corp. 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Alaska Marine Pilots (Peter </a:t>
            </a:r>
            <a:r>
              <a:rPr lang="en-US" dirty="0" err="1" smtClean="0">
                <a:solidFill>
                  <a:srgbClr val="FFFFFF"/>
                </a:solidFill>
              </a:rPr>
              <a:t>Garay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Alaska Maritime Agencies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Astra Oil Company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Aurora Hotel, Stampede Enterprise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Bauer, </a:t>
            </a:r>
            <a:r>
              <a:rPr lang="en-US" dirty="0" err="1" smtClean="0">
                <a:solidFill>
                  <a:srgbClr val="FFFFFF"/>
                </a:solidFill>
              </a:rPr>
              <a:t>Moyhnihan</a:t>
            </a:r>
            <a:r>
              <a:rPr lang="en-US" dirty="0" smtClean="0">
                <a:solidFill>
                  <a:srgbClr val="FFFFFF"/>
                </a:solidFill>
              </a:rPr>
              <a:t>, Johnson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BNP Paribas</a:t>
            </a:r>
          </a:p>
          <a:p>
            <a:pPr lvl="1">
              <a:buClr>
                <a:srgbClr val="FFFFFF"/>
              </a:buClr>
            </a:pPr>
            <a:r>
              <a:rPr lang="en-US" dirty="0" err="1" smtClean="0">
                <a:solidFill>
                  <a:srgbClr val="FFFFFF"/>
                </a:solidFill>
              </a:rPr>
              <a:t>Intertek</a:t>
            </a:r>
            <a:r>
              <a:rPr lang="en-US" dirty="0" smtClean="0">
                <a:solidFill>
                  <a:srgbClr val="FFFFFF"/>
                </a:solidFill>
              </a:rPr>
              <a:t> Caleb Brett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Maritime Affairs Consultant – Jeffrey Garret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NOAA Alaska Region Weather Forecasters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NOAA Sea Ice Program Director Kathleen Cole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</a:rPr>
              <a:t>City of Nome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Pacific Fishing Assets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RIMSCO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RS </a:t>
            </a:r>
            <a:r>
              <a:rPr lang="en-US" dirty="0" err="1" smtClean="0">
                <a:solidFill>
                  <a:srgbClr val="FFFFFF"/>
                </a:solidFill>
              </a:rPr>
              <a:t>Platou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Borge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Steinsvik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Sitnasuak &amp; Bonanza Fuels Team Members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Storm Force </a:t>
            </a:r>
            <a:r>
              <a:rPr lang="en-US" dirty="0" smtClean="0">
                <a:solidFill>
                  <a:srgbClr val="FFFFFF"/>
                </a:solidFill>
              </a:rPr>
              <a:t>Services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United States Coast Guard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University of Alaska Fairbanks – Greg Walker &amp; Dr. Andy Mahoney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7" name="HEALY - RENDA timelapse 1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54781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591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rgbClr val="FFFFFF"/>
                </a:solidFill>
              </a:rPr>
              <a:t>Q &amp; </a:t>
            </a:r>
            <a:r>
              <a:rPr lang="en-US" sz="7200" dirty="0" smtClean="0">
                <a:solidFill>
                  <a:srgbClr val="FFFFFF"/>
                </a:solidFill>
              </a:rPr>
              <a:t>A</a:t>
            </a:r>
            <a:endParaRPr lang="en-US" sz="72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7544"/>
            <a:ext cx="6182233" cy="4876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524000"/>
            <a:ext cx="251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Marked Annual changes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6 Months Open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27’ of Tidal Range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1200-1400 Salmon  Drift Permits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Hundreds of Set Gill Net Skiffs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Hundreds of Seafood Support Vessels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16" y="1676400"/>
            <a:ext cx="5779033" cy="4953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524000"/>
            <a:ext cx="2514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Manokotak Routes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Igushik</a:t>
            </a:r>
            <a:r>
              <a:rPr lang="en-US" dirty="0" smtClean="0">
                <a:solidFill>
                  <a:srgbClr val="FFFFFF"/>
                </a:solidFill>
              </a:rPr>
              <a:t> River 55 NM (22)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Snake/ Weary River 12 NM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Uncharted Rocks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Tidal  for Entire Route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235’ &amp; 525’ River Width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~2M </a:t>
            </a:r>
            <a:r>
              <a:rPr lang="en-US" dirty="0" err="1" smtClean="0">
                <a:solidFill>
                  <a:srgbClr val="FFFFFF"/>
                </a:solidFill>
              </a:rPr>
              <a:t>lbs</a:t>
            </a:r>
            <a:r>
              <a:rPr lang="en-US" dirty="0" smtClean="0">
                <a:solidFill>
                  <a:srgbClr val="FFFFFF"/>
                </a:solidFill>
              </a:rPr>
              <a:t> of Freight &amp; Fuel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098" y="2057400"/>
            <a:ext cx="251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Wood River Special Harvest District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1-3 M Salmon in Transit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&gt;300 Vessels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225’ and  150’ Gill Net @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Uncharted Rocks Upper End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Home-Made NAV Aids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775" r="13233" b="465"/>
          <a:stretch/>
        </p:blipFill>
        <p:spPr>
          <a:xfrm>
            <a:off x="3429000" y="2057400"/>
            <a:ext cx="5500577" cy="4515293"/>
          </a:xfrm>
        </p:spPr>
      </p:pic>
    </p:spTree>
    <p:extLst>
      <p:ext uri="{BB962C8B-B14F-4D97-AF65-F5344CB8AC3E}">
        <p14:creationId xmlns:p14="http://schemas.microsoft.com/office/powerpoint/2010/main" val="10383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r="2281" b="14382"/>
          <a:stretch/>
        </p:blipFill>
        <p:spPr>
          <a:xfrm>
            <a:off x="2438400" y="152400"/>
            <a:ext cx="6554866" cy="6553199"/>
          </a:xfrm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2209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Charts used mainly in  electronic form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General positioning only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Reference positions for any NAV Aids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Specific navigation done with sounding vessel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Known track lines when available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Tide Tables used for general reference only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Least accurate in shallow areas far from data reference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NOME ENERGY SUPPORT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16369"/>
            <a:ext cx="5971032" cy="45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Nov. 18, 2011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News of Bonanza Fuel Inc. (BFI) missing their fall top off of fuel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Missed delivery was scheduled to be the latest fuel delivery to Nome in </a:t>
            </a:r>
            <a:r>
              <a:rPr lang="en-US" dirty="0" smtClean="0">
                <a:solidFill>
                  <a:srgbClr val="FFFFFF"/>
                </a:solidFill>
              </a:rPr>
              <a:t>history 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Nov. 29, 2011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Vitus contacted BFI about the missed delivery</a:t>
            </a:r>
          </a:p>
          <a:p>
            <a:pPr lvl="1">
              <a:buClr>
                <a:srgbClr val="FFFFFF"/>
              </a:buClr>
            </a:pPr>
            <a:r>
              <a:rPr lang="en-US" dirty="0" smtClean="0">
                <a:solidFill>
                  <a:srgbClr val="FFFFFF"/>
                </a:solidFill>
              </a:rPr>
              <a:t>Vitus started searching for </a:t>
            </a:r>
            <a:r>
              <a:rPr lang="en-US" dirty="0" smtClean="0">
                <a:solidFill>
                  <a:srgbClr val="FFFFFF"/>
                </a:solidFill>
              </a:rPr>
              <a:t>options  </a:t>
            </a:r>
            <a:endParaRPr lang="en-US" dirty="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64080" cy="1063752"/>
          </a:xfrm>
          <a:prstGeom prst="rect">
            <a:avLst/>
          </a:prstGeom>
        </p:spPr>
      </p:pic>
      <p:pic>
        <p:nvPicPr>
          <p:cNvPr id="2050" name="Picture 2" descr="V:\PHOTOGRAPHY\RENDA Nome Ops Jan 2012\Pictures\Photos\Nome Harbor Entranc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Vitus Marine">
      <a:dk1>
        <a:srgbClr val="548DD4"/>
      </a:dk1>
      <a:lt1>
        <a:srgbClr val="548DD4"/>
      </a:lt1>
      <a:dk2>
        <a:srgbClr val="548DD4"/>
      </a:dk2>
      <a:lt2>
        <a:srgbClr val="548DD4"/>
      </a:lt2>
      <a:accent1>
        <a:srgbClr val="F79646"/>
      </a:accent1>
      <a:accent2>
        <a:srgbClr val="4F612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715</Words>
  <Application>Microsoft Office PowerPoint</Application>
  <PresentationFormat>On-screen Show (4:3)</PresentationFormat>
  <Paragraphs>182</Paragraphs>
  <Slides>33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Equity</vt:lpstr>
      <vt:lpstr>VITUS MARINE LLC  OPERATING ENVIRONMENT </vt:lpstr>
      <vt:lpstr>PowerPoint Presentation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Libby</dc:creator>
  <cp:lastModifiedBy>Mark L Smith</cp:lastModifiedBy>
  <cp:revision>76</cp:revision>
  <cp:lastPrinted>2012-03-26T23:42:24Z</cp:lastPrinted>
  <dcterms:created xsi:type="dcterms:W3CDTF">2012-02-29T01:22:07Z</dcterms:created>
  <dcterms:modified xsi:type="dcterms:W3CDTF">2012-05-23T08:31:45Z</dcterms:modified>
</cp:coreProperties>
</file>